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8" r:id="rId3"/>
    <p:sldId id="270" r:id="rId4"/>
    <p:sldId id="271" r:id="rId5"/>
    <p:sldId id="272" r:id="rId6"/>
    <p:sldId id="273" r:id="rId7"/>
    <p:sldId id="274" r:id="rId8"/>
    <p:sldId id="275" r:id="rId9"/>
    <p:sldId id="277" r:id="rId10"/>
    <p:sldId id="278" r:id="rId11"/>
    <p:sldId id="286" r:id="rId12"/>
    <p:sldId id="287" r:id="rId13"/>
    <p:sldId id="298" r:id="rId14"/>
    <p:sldId id="299" r:id="rId15"/>
    <p:sldId id="296" r:id="rId16"/>
    <p:sldId id="295" r:id="rId17"/>
    <p:sldId id="279" r:id="rId18"/>
    <p:sldId id="281" r:id="rId19"/>
    <p:sldId id="280" r:id="rId20"/>
    <p:sldId id="282" r:id="rId21"/>
    <p:sldId id="283" r:id="rId22"/>
    <p:sldId id="284" r:id="rId23"/>
    <p:sldId id="285" r:id="rId2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08902E-EF1F-431D-A67F-81BCA5B64A9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C67F5A6-F493-4A1C-A6FB-1F62DDD3CBC9}">
      <dgm:prSet phldrT="[文字]"/>
      <dgm:spPr/>
      <dgm:t>
        <a:bodyPr/>
        <a:lstStyle/>
        <a:p>
          <a:pPr algn="ctr"/>
          <a:r>
            <a:rPr lang="zh-TW" altLang="en-US" dirty="0" smtClean="0"/>
            <a:t>第二次討論議題的第二部分</a:t>
          </a:r>
          <a:r>
            <a:rPr lang="en-US" altLang="zh-TW" dirty="0" smtClean="0">
              <a:latin typeface="新細明體"/>
              <a:ea typeface="新細明體"/>
            </a:rPr>
            <a:t>【</a:t>
          </a:r>
          <a:r>
            <a:rPr lang="zh-TW" altLang="en-US" dirty="0" smtClean="0">
              <a:latin typeface="新細明體"/>
              <a:ea typeface="新細明體"/>
            </a:rPr>
            <a:t>使我們的堂區能推動福傳</a:t>
          </a:r>
          <a:r>
            <a:rPr lang="en-US" altLang="zh-TW" dirty="0" smtClean="0">
              <a:latin typeface="新細明體"/>
              <a:ea typeface="新細明體"/>
            </a:rPr>
            <a:t>】</a:t>
          </a:r>
          <a:endParaRPr lang="zh-TW" altLang="en-US" dirty="0"/>
        </a:p>
      </dgm:t>
    </dgm:pt>
    <dgm:pt modelId="{57F28FE6-06EE-426D-B341-B9F386480042}" type="parTrans" cxnId="{D7B80A19-63C3-476E-ADF7-1D12FE4AAA6B}">
      <dgm:prSet/>
      <dgm:spPr/>
      <dgm:t>
        <a:bodyPr/>
        <a:lstStyle/>
        <a:p>
          <a:pPr algn="ctr"/>
          <a:endParaRPr lang="zh-TW" altLang="en-US"/>
        </a:p>
      </dgm:t>
    </dgm:pt>
    <dgm:pt modelId="{56E6B9CD-BA33-4987-8122-45E27FD8F5A8}" type="sibTrans" cxnId="{D7B80A19-63C3-476E-ADF7-1D12FE4AAA6B}">
      <dgm:prSet/>
      <dgm:spPr/>
      <dgm:t>
        <a:bodyPr/>
        <a:lstStyle/>
        <a:p>
          <a:pPr algn="ctr"/>
          <a:endParaRPr lang="zh-TW" altLang="en-US"/>
        </a:p>
      </dgm:t>
    </dgm:pt>
    <dgm:pt modelId="{AC42D4E1-F18E-4C5B-A759-6CEBF485D01F}">
      <dgm:prSet/>
      <dgm:spPr/>
      <dgm:t>
        <a:bodyPr/>
        <a:lstStyle/>
        <a:p>
          <a:pPr algn="ctr"/>
          <a:r>
            <a:rPr lang="zh-TW" altLang="en-US" dirty="0" smtClean="0"/>
            <a:t>第一次討論議題的第一部分</a:t>
          </a:r>
          <a:r>
            <a:rPr lang="en-US" altLang="en-US" dirty="0" smtClean="0"/>
            <a:t>【</a:t>
          </a:r>
          <a:r>
            <a:rPr lang="zh-TW" altLang="en-US" dirty="0" smtClean="0"/>
            <a:t>使我們的堂區更具活力</a:t>
          </a:r>
          <a:r>
            <a:rPr lang="en-US" altLang="en-US" dirty="0" smtClean="0"/>
            <a:t>】</a:t>
          </a:r>
          <a:endParaRPr lang="zh-TW" altLang="en-US" dirty="0"/>
        </a:p>
      </dgm:t>
    </dgm:pt>
    <dgm:pt modelId="{8B0AEBF8-4AEC-41A2-A933-E70A321929F9}" type="parTrans" cxnId="{208F7D4B-6597-446E-AF25-E66EDB18A228}">
      <dgm:prSet/>
      <dgm:spPr/>
      <dgm:t>
        <a:bodyPr/>
        <a:lstStyle/>
        <a:p>
          <a:pPr algn="ctr"/>
          <a:endParaRPr lang="zh-TW" altLang="en-US"/>
        </a:p>
      </dgm:t>
    </dgm:pt>
    <dgm:pt modelId="{0934C6CD-42C2-444B-B956-7531FDAC48A6}" type="sibTrans" cxnId="{208F7D4B-6597-446E-AF25-E66EDB18A228}">
      <dgm:prSet/>
      <dgm:spPr/>
      <dgm:t>
        <a:bodyPr/>
        <a:lstStyle/>
        <a:p>
          <a:pPr algn="ctr"/>
          <a:endParaRPr lang="zh-TW" altLang="en-US"/>
        </a:p>
      </dgm:t>
    </dgm:pt>
    <dgm:pt modelId="{69172AD7-304F-47BC-8188-3A9E16F405F5}" type="pres">
      <dgm:prSet presAssocID="{6208902E-EF1F-431D-A67F-81BCA5B64A90}" presName="CompostProcess" presStyleCnt="0">
        <dgm:presLayoutVars>
          <dgm:dir/>
          <dgm:resizeHandles val="exact"/>
        </dgm:presLayoutVars>
      </dgm:prSet>
      <dgm:spPr/>
    </dgm:pt>
    <dgm:pt modelId="{A9F01FAC-C667-4312-B6DB-95BB9FEB9276}" type="pres">
      <dgm:prSet presAssocID="{6208902E-EF1F-431D-A67F-81BCA5B64A90}" presName="arrow" presStyleLbl="bgShp" presStyleIdx="0" presStyleCnt="1"/>
      <dgm:spPr/>
    </dgm:pt>
    <dgm:pt modelId="{197949DA-8DB5-4E5F-83B5-ECC2A54D56FC}" type="pres">
      <dgm:prSet presAssocID="{6208902E-EF1F-431D-A67F-81BCA5B64A90}" presName="linearProcess" presStyleCnt="0"/>
      <dgm:spPr/>
    </dgm:pt>
    <dgm:pt modelId="{9B500950-3A4F-40C2-8486-E526F693A32F}" type="pres">
      <dgm:prSet presAssocID="{AC42D4E1-F18E-4C5B-A759-6CEBF485D01F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49FA818-62B3-4902-BB30-479845EE2230}" type="pres">
      <dgm:prSet presAssocID="{0934C6CD-42C2-444B-B956-7531FDAC48A6}" presName="sibTrans" presStyleCnt="0"/>
      <dgm:spPr/>
    </dgm:pt>
    <dgm:pt modelId="{A73E8DB1-9981-4E65-AFB9-D0B199829A47}" type="pres">
      <dgm:prSet presAssocID="{3C67F5A6-F493-4A1C-A6FB-1F62DDD3CBC9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3C761F1-C450-4832-A1F4-5A4982BE1194}" type="presOf" srcId="{6208902E-EF1F-431D-A67F-81BCA5B64A90}" destId="{69172AD7-304F-47BC-8188-3A9E16F405F5}" srcOrd="0" destOrd="0" presId="urn:microsoft.com/office/officeart/2005/8/layout/hProcess9"/>
    <dgm:cxn modelId="{D7B80A19-63C3-476E-ADF7-1D12FE4AAA6B}" srcId="{6208902E-EF1F-431D-A67F-81BCA5B64A90}" destId="{3C67F5A6-F493-4A1C-A6FB-1F62DDD3CBC9}" srcOrd="1" destOrd="0" parTransId="{57F28FE6-06EE-426D-B341-B9F386480042}" sibTransId="{56E6B9CD-BA33-4987-8122-45E27FD8F5A8}"/>
    <dgm:cxn modelId="{A6084B0C-73D1-4774-B112-B76DBD48F7C8}" type="presOf" srcId="{3C67F5A6-F493-4A1C-A6FB-1F62DDD3CBC9}" destId="{A73E8DB1-9981-4E65-AFB9-D0B199829A47}" srcOrd="0" destOrd="0" presId="urn:microsoft.com/office/officeart/2005/8/layout/hProcess9"/>
    <dgm:cxn modelId="{208F7D4B-6597-446E-AF25-E66EDB18A228}" srcId="{6208902E-EF1F-431D-A67F-81BCA5B64A90}" destId="{AC42D4E1-F18E-4C5B-A759-6CEBF485D01F}" srcOrd="0" destOrd="0" parTransId="{8B0AEBF8-4AEC-41A2-A933-E70A321929F9}" sibTransId="{0934C6CD-42C2-444B-B956-7531FDAC48A6}"/>
    <dgm:cxn modelId="{DFC74B08-F42C-48D8-89AD-5CFEE25B29AA}" type="presOf" srcId="{AC42D4E1-F18E-4C5B-A759-6CEBF485D01F}" destId="{9B500950-3A4F-40C2-8486-E526F693A32F}" srcOrd="0" destOrd="0" presId="urn:microsoft.com/office/officeart/2005/8/layout/hProcess9"/>
    <dgm:cxn modelId="{54B153C3-28B9-4B9E-9853-AA1799AD32BC}" type="presParOf" srcId="{69172AD7-304F-47BC-8188-3A9E16F405F5}" destId="{A9F01FAC-C667-4312-B6DB-95BB9FEB9276}" srcOrd="0" destOrd="0" presId="urn:microsoft.com/office/officeart/2005/8/layout/hProcess9"/>
    <dgm:cxn modelId="{52043D49-6924-4BBB-BDE2-5585255ECB0B}" type="presParOf" srcId="{69172AD7-304F-47BC-8188-3A9E16F405F5}" destId="{197949DA-8DB5-4E5F-83B5-ECC2A54D56FC}" srcOrd="1" destOrd="0" presId="urn:microsoft.com/office/officeart/2005/8/layout/hProcess9"/>
    <dgm:cxn modelId="{ADB357F3-FFAD-4086-8092-995B70568C9D}" type="presParOf" srcId="{197949DA-8DB5-4E5F-83B5-ECC2A54D56FC}" destId="{9B500950-3A4F-40C2-8486-E526F693A32F}" srcOrd="0" destOrd="0" presId="urn:microsoft.com/office/officeart/2005/8/layout/hProcess9"/>
    <dgm:cxn modelId="{097C981F-D504-4491-8279-A5314A51E5E5}" type="presParOf" srcId="{197949DA-8DB5-4E5F-83B5-ECC2A54D56FC}" destId="{849FA818-62B3-4902-BB30-479845EE2230}" srcOrd="1" destOrd="0" presId="urn:microsoft.com/office/officeart/2005/8/layout/hProcess9"/>
    <dgm:cxn modelId="{2477461E-94A0-48A8-8964-9899EC2FBC54}" type="presParOf" srcId="{197949DA-8DB5-4E5F-83B5-ECC2A54D56FC}" destId="{A73E8DB1-9981-4E65-AFB9-D0B199829A47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F01FAC-C667-4312-B6DB-95BB9FEB9276}">
      <dsp:nvSpPr>
        <dsp:cNvPr id="0" name=""/>
        <dsp:cNvSpPr/>
      </dsp:nvSpPr>
      <dsp:spPr>
        <a:xfrm>
          <a:off x="664273" y="0"/>
          <a:ext cx="7528436" cy="566124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500950-3A4F-40C2-8486-E526F693A32F}">
      <dsp:nvSpPr>
        <dsp:cNvPr id="0" name=""/>
        <dsp:cNvSpPr/>
      </dsp:nvSpPr>
      <dsp:spPr>
        <a:xfrm>
          <a:off x="694654" y="1698374"/>
          <a:ext cx="3625827" cy="22644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/>
            <a:t>第一次討論議題的第一部分</a:t>
          </a:r>
          <a:r>
            <a:rPr lang="en-US" altLang="en-US" sz="3000" kern="1200" dirty="0" smtClean="0"/>
            <a:t>【</a:t>
          </a:r>
          <a:r>
            <a:rPr lang="zh-TW" altLang="en-US" sz="3000" kern="1200" dirty="0" smtClean="0"/>
            <a:t>使我們的堂區更具活力</a:t>
          </a:r>
          <a:r>
            <a:rPr lang="en-US" altLang="en-US" sz="3000" kern="1200" dirty="0" smtClean="0"/>
            <a:t>】</a:t>
          </a:r>
          <a:endParaRPr lang="zh-TW" altLang="en-US" sz="3000" kern="1200" dirty="0"/>
        </a:p>
      </dsp:txBody>
      <dsp:txXfrm>
        <a:off x="805198" y="1808918"/>
        <a:ext cx="3404739" cy="2043411"/>
      </dsp:txXfrm>
    </dsp:sp>
    <dsp:sp modelId="{A73E8DB1-9981-4E65-AFB9-D0B199829A47}">
      <dsp:nvSpPr>
        <dsp:cNvPr id="0" name=""/>
        <dsp:cNvSpPr/>
      </dsp:nvSpPr>
      <dsp:spPr>
        <a:xfrm>
          <a:off x="4536501" y="1698374"/>
          <a:ext cx="3625827" cy="22644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/>
            <a:t>第二次討論議題的第二部分</a:t>
          </a:r>
          <a:r>
            <a:rPr lang="en-US" altLang="zh-TW" sz="3000" kern="1200" dirty="0" smtClean="0">
              <a:latin typeface="新細明體"/>
              <a:ea typeface="新細明體"/>
            </a:rPr>
            <a:t>【</a:t>
          </a:r>
          <a:r>
            <a:rPr lang="zh-TW" altLang="en-US" sz="3000" kern="1200" dirty="0" smtClean="0">
              <a:latin typeface="新細明體"/>
              <a:ea typeface="新細明體"/>
            </a:rPr>
            <a:t>使我們的堂區能推動福傳</a:t>
          </a:r>
          <a:r>
            <a:rPr lang="en-US" altLang="zh-TW" sz="3000" kern="1200" dirty="0" smtClean="0">
              <a:latin typeface="新細明體"/>
              <a:ea typeface="新細明體"/>
            </a:rPr>
            <a:t>】</a:t>
          </a:r>
          <a:endParaRPr lang="zh-TW" altLang="en-US" sz="3000" kern="1200" dirty="0"/>
        </a:p>
      </dsp:txBody>
      <dsp:txXfrm>
        <a:off x="4647045" y="1808918"/>
        <a:ext cx="3404739" cy="20434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55034-7CD3-4865-8657-BBA61DE6EECC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DD2F7D-CC60-449E-A6F5-4A5784999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55034-7CD3-4865-8657-BBA61DE6EECC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DD2F7D-CC60-449E-A6F5-4A5784999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55034-7CD3-4865-8657-BBA61DE6EECC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DD2F7D-CC60-449E-A6F5-4A5784999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55034-7CD3-4865-8657-BBA61DE6EECC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DD2F7D-CC60-449E-A6F5-4A5784999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55034-7CD3-4865-8657-BBA61DE6EECC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DD2F7D-CC60-449E-A6F5-4A5784999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55034-7CD3-4865-8657-BBA61DE6EECC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DD2F7D-CC60-449E-A6F5-4A5784999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55034-7CD3-4865-8657-BBA61DE6EECC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DD2F7D-CC60-449E-A6F5-4A5784999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55034-7CD3-4865-8657-BBA61DE6EECC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DD2F7D-CC60-449E-A6F5-4A5784999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55034-7CD3-4865-8657-BBA61DE6EECC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DD2F7D-CC60-449E-A6F5-4A5784999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55034-7CD3-4865-8657-BBA61DE6EECC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DD2F7D-CC60-449E-A6F5-4A5784999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55034-7CD3-4865-8657-BBA61DE6EECC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DD2F7D-CC60-449E-A6F5-4A5784999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255034-7CD3-4865-8657-BBA61DE6EECC}" type="datetimeFigureOut">
              <a:rPr lang="zh-TW" altLang="en-US" smtClean="0"/>
              <a:t>2020/1/7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FDD2F7D-CC60-449E-A6F5-4A5784999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95636" y="2204864"/>
            <a:ext cx="6552728" cy="914105"/>
          </a:xfrm>
        </p:spPr>
        <p:txBody>
          <a:bodyPr>
            <a:noAutofit/>
          </a:bodyPr>
          <a:lstStyle/>
          <a:p>
            <a:r>
              <a:rPr lang="en-US" altLang="zh-TW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2020</a:t>
            </a:r>
            <a:r>
              <a:rPr lang="zh-TW" alt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全國福傳大會</a:t>
            </a:r>
            <a:endParaRPr lang="zh-TW" alt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15911" y="3284984"/>
            <a:ext cx="5712179" cy="700490"/>
          </a:xfrm>
        </p:spPr>
        <p:txBody>
          <a:bodyPr>
            <a:noAutofit/>
          </a:bodyPr>
          <a:lstStyle/>
          <a:p>
            <a:r>
              <a:rPr lang="zh-TW" altLang="en-US" sz="4800" dirty="0" smtClean="0"/>
              <a:t>堂</a:t>
            </a:r>
            <a:r>
              <a:rPr lang="zh-TW" altLang="en-US" sz="4800" dirty="0"/>
              <a:t>區議題討論</a:t>
            </a:r>
            <a:r>
              <a:rPr lang="zh-TW" altLang="en-US" sz="4800" dirty="0" smtClean="0"/>
              <a:t>說明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52463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89603" y="836712"/>
            <a:ext cx="7974885" cy="2736304"/>
          </a:xfrm>
        </p:spPr>
        <p:txBody>
          <a:bodyPr vert="horz">
            <a:noAutofit/>
          </a:bodyPr>
          <a:lstStyle/>
          <a:p>
            <a:pPr marL="0" indent="0" algn="ctr">
              <a:buNone/>
            </a:pPr>
            <a:r>
              <a:rPr lang="zh-TW" altLang="en-US" sz="4800" b="1" dirty="0" smtClean="0">
                <a:solidFill>
                  <a:srgbClr val="FF0000"/>
                </a:solidFill>
              </a:rPr>
              <a:t>議題共分兩大部分</a:t>
            </a:r>
            <a:endParaRPr lang="en-US" altLang="zh-TW" sz="4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zh-TW" sz="4800" b="1" dirty="0" smtClean="0">
                <a:solidFill>
                  <a:srgbClr val="FF0000"/>
                </a:solidFill>
              </a:rPr>
              <a:t>第一部分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：</a:t>
            </a:r>
            <a:endParaRPr lang="en-US" altLang="zh-TW" sz="4800" b="1" dirty="0" smtClean="0">
              <a:solidFill>
                <a:srgbClr val="FF0000"/>
              </a:solidFill>
              <a:latin typeface="新細明體"/>
              <a:ea typeface="新細明體"/>
            </a:endParaRPr>
          </a:p>
          <a:p>
            <a:pPr marL="0" indent="0">
              <a:buNone/>
            </a:pPr>
            <a:r>
              <a:rPr lang="zh-TW" altLang="zh-TW" sz="4800" b="1" dirty="0" smtClean="0"/>
              <a:t>使</a:t>
            </a:r>
            <a:r>
              <a:rPr lang="zh-TW" altLang="zh-TW" sz="4800" b="1" dirty="0"/>
              <a:t>我們的堂</a:t>
            </a:r>
            <a:r>
              <a:rPr lang="zh-TW" altLang="zh-TW" sz="4800" b="1" dirty="0" smtClean="0"/>
              <a:t>區更</a:t>
            </a:r>
            <a:r>
              <a:rPr lang="zh-TW" altLang="zh-TW" sz="4800" b="1" dirty="0"/>
              <a:t>具有</a:t>
            </a:r>
            <a:r>
              <a:rPr lang="zh-TW" altLang="zh-TW" sz="4800" b="1" dirty="0" smtClean="0"/>
              <a:t>活力</a:t>
            </a:r>
            <a:endParaRPr lang="en-US" altLang="zh-TW" sz="4800" b="1" dirty="0" smtClean="0"/>
          </a:p>
          <a:p>
            <a:pPr marL="0" indent="0">
              <a:buNone/>
            </a:pPr>
            <a:r>
              <a:rPr lang="en-US" altLang="zh-TW" sz="4800" b="1" dirty="0" smtClean="0"/>
              <a:t>(</a:t>
            </a:r>
            <a:r>
              <a:rPr lang="zh-TW" altLang="en-US" sz="4800" b="1" dirty="0" smtClean="0"/>
              <a:t>共</a:t>
            </a:r>
            <a:r>
              <a:rPr lang="zh-TW" altLang="en-US" sz="4800" b="1" dirty="0"/>
              <a:t>九</a:t>
            </a:r>
            <a:r>
              <a:rPr lang="zh-TW" altLang="en-US" sz="4800" b="1" dirty="0" smtClean="0"/>
              <a:t>題</a:t>
            </a:r>
            <a:r>
              <a:rPr lang="en-US" altLang="zh-TW" sz="4800" b="1" dirty="0" smtClean="0"/>
              <a:t>)</a:t>
            </a:r>
          </a:p>
          <a:p>
            <a:pPr marL="0" indent="0">
              <a:buNone/>
            </a:pPr>
            <a:r>
              <a:rPr lang="zh-TW" altLang="en-US" sz="4800" b="1" dirty="0" smtClean="0">
                <a:solidFill>
                  <a:srgbClr val="FF0000"/>
                </a:solidFill>
              </a:rPr>
              <a:t>第二部分</a:t>
            </a:r>
            <a:r>
              <a:rPr lang="zh-TW" altLang="en-US" sz="4800" b="1" dirty="0">
                <a:solidFill>
                  <a:srgbClr val="FF0000"/>
                </a:solidFill>
              </a:rPr>
              <a:t>：</a:t>
            </a:r>
          </a:p>
          <a:p>
            <a:pPr marL="0" indent="0">
              <a:buNone/>
            </a:pPr>
            <a:r>
              <a:rPr lang="zh-TW" altLang="en-US" sz="4800" b="1" dirty="0"/>
              <a:t>使我們的堂</a:t>
            </a:r>
            <a:r>
              <a:rPr lang="zh-TW" altLang="en-US" sz="4800" b="1" dirty="0" smtClean="0"/>
              <a:t>區</a:t>
            </a:r>
            <a:r>
              <a:rPr lang="zh-TW" altLang="en-US" sz="4800" b="1" dirty="0"/>
              <a:t>能推動福傳</a:t>
            </a:r>
          </a:p>
          <a:p>
            <a:pPr marL="0" indent="0">
              <a:buNone/>
            </a:pPr>
            <a:r>
              <a:rPr lang="en-US" altLang="zh-TW" sz="4800" b="1" dirty="0"/>
              <a:t>(</a:t>
            </a:r>
            <a:r>
              <a:rPr lang="zh-TW" altLang="en-US" sz="4800" b="1" dirty="0" smtClean="0"/>
              <a:t>共五題</a:t>
            </a:r>
            <a:r>
              <a:rPr lang="en-US" altLang="zh-TW" sz="4800" b="1" dirty="0"/>
              <a:t>)</a:t>
            </a:r>
          </a:p>
          <a:p>
            <a:pPr marL="0" indent="0">
              <a:buNone/>
            </a:pPr>
            <a:endParaRPr lang="zh-TW" altLang="zh-TW" sz="4800" dirty="0"/>
          </a:p>
          <a:p>
            <a:pPr marL="0" indent="0" algn="ctr">
              <a:lnSpc>
                <a:spcPct val="150000"/>
              </a:lnSpc>
              <a:buNone/>
            </a:pP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8511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43608" y="548680"/>
            <a:ext cx="7704856" cy="5760640"/>
          </a:xfrm>
        </p:spPr>
        <p:txBody>
          <a:bodyPr vert="horz"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堂區討論的議題</a:t>
            </a:r>
            <a:r>
              <a:rPr lang="zh-TW" altLang="en-US" sz="4800" dirty="0" smtClean="0">
                <a:latin typeface="新細明體"/>
                <a:ea typeface="新細明體"/>
              </a:rPr>
              <a:t>：</a:t>
            </a:r>
            <a:endParaRPr lang="en-US" altLang="zh-TW" sz="4800" dirty="0" smtClean="0">
              <a:latin typeface="新細明體"/>
              <a:ea typeface="新細明體"/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4800" dirty="0" smtClean="0">
                <a:latin typeface="新細明體"/>
                <a:ea typeface="新細明體"/>
              </a:rPr>
              <a:t>每個堂區不一定要討論所有議題，可以選擇適合本堂區情況的議題。</a:t>
            </a:r>
            <a:endParaRPr lang="en-US" altLang="zh-TW" sz="4800" dirty="0" smtClean="0">
              <a:latin typeface="新細明體"/>
              <a:ea typeface="新細明體"/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4800" dirty="0">
                <a:latin typeface="新細明體"/>
                <a:ea typeface="新細明體"/>
              </a:rPr>
              <a:t>每個堂區可以提出其他</a:t>
            </a:r>
            <a:r>
              <a:rPr lang="zh-TW" altLang="en-US" sz="4800" dirty="0" smtClean="0">
                <a:latin typeface="新細明體"/>
                <a:ea typeface="新細明體"/>
              </a:rPr>
              <a:t>議題，或在同樣的議題提供解決方案。</a:t>
            </a:r>
            <a:endParaRPr lang="en-US" altLang="zh-TW" sz="4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7472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99592" y="620688"/>
            <a:ext cx="8064896" cy="5544616"/>
          </a:xfrm>
        </p:spPr>
        <p:txBody>
          <a:bodyPr vert="horz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★每個議題應有的結論</a:t>
            </a:r>
            <a:r>
              <a:rPr lang="zh-TW" altLang="en-US" sz="4800" dirty="0" smtClean="0">
                <a:latin typeface="新細明體"/>
                <a:ea typeface="新細明體"/>
              </a:rPr>
              <a:t>：</a:t>
            </a:r>
            <a:endParaRPr lang="en-US" altLang="zh-TW" sz="4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5800" indent="-685800">
              <a:lnSpc>
                <a:spcPct val="150000"/>
              </a:lnSpc>
            </a:pP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把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堂區認為優先解決的方案勾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</a:t>
            </a:r>
            <a:endParaRPr lang="en-US" altLang="zh-TW" sz="4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5800" indent="-685800">
              <a:lnSpc>
                <a:spcPct val="150000"/>
              </a:lnSpc>
            </a:pP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可以複選／也都可以不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</a:t>
            </a:r>
            <a:endParaRPr lang="en-US" altLang="zh-TW" sz="4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713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99592" y="620688"/>
            <a:ext cx="8064896" cy="5544616"/>
          </a:xfrm>
        </p:spPr>
        <p:txBody>
          <a:bodyPr vert="horz"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★每個議題應有的結論</a:t>
            </a:r>
            <a:r>
              <a:rPr lang="zh-TW" altLang="en-US" sz="4800" dirty="0" smtClean="0">
                <a:latin typeface="新細明體"/>
                <a:ea typeface="新細明體"/>
              </a:rPr>
              <a:t>：</a:t>
            </a:r>
          </a:p>
          <a:p>
            <a:pPr marL="685800" indent="-685800">
              <a:lnSpc>
                <a:spcPct val="150000"/>
              </a:lnSpc>
            </a:pP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4800" dirty="0">
                <a:latin typeface="+mj-ea"/>
                <a:ea typeface="+mj-ea"/>
              </a:rPr>
              <a:t> </a:t>
            </a:r>
            <a:r>
              <a:rPr lang="zh-TW" altLang="en-US" sz="4800" dirty="0" smtClean="0">
                <a:latin typeface="+mj-ea"/>
                <a:ea typeface="+mj-ea"/>
              </a:rPr>
              <a:t>   </a:t>
            </a:r>
            <a:r>
              <a:rPr lang="zh-TW" altLang="en-US" sz="4800" dirty="0" smtClean="0">
                <a:latin typeface="+mj-ea"/>
                <a:ea typeface="+mj-ea"/>
              </a:rPr>
              <a:t>在您的堂區看到的問題，</a:t>
            </a:r>
            <a:endParaRPr lang="en-US" altLang="zh-TW" sz="4800" dirty="0" smtClean="0"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4800" dirty="0">
                <a:latin typeface="+mj-ea"/>
                <a:ea typeface="+mj-ea"/>
              </a:rPr>
              <a:t> </a:t>
            </a:r>
            <a:r>
              <a:rPr lang="zh-TW" altLang="en-US" sz="4800" dirty="0" smtClean="0">
                <a:latin typeface="+mj-ea"/>
                <a:ea typeface="+mj-ea"/>
              </a:rPr>
              <a:t>   </a:t>
            </a:r>
            <a:r>
              <a:rPr lang="zh-TW" altLang="en-US" sz="4800" dirty="0" smtClean="0">
                <a:latin typeface="+mj-ea"/>
                <a:ea typeface="+mj-ea"/>
              </a:rPr>
              <a:t>請填寫並提出可能解決的</a:t>
            </a:r>
            <a:endParaRPr lang="en-US" altLang="zh-TW" sz="4800" dirty="0" smtClean="0"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4800" dirty="0">
                <a:latin typeface="+mj-ea"/>
                <a:ea typeface="+mj-ea"/>
              </a:rPr>
              <a:t> </a:t>
            </a:r>
            <a:r>
              <a:rPr lang="zh-TW" altLang="en-US" sz="4800" dirty="0" smtClean="0">
                <a:latin typeface="+mj-ea"/>
                <a:ea typeface="+mj-ea"/>
              </a:rPr>
              <a:t>   </a:t>
            </a:r>
            <a:r>
              <a:rPr lang="zh-TW" altLang="en-US" sz="4800" dirty="0" smtClean="0">
                <a:latin typeface="+mj-ea"/>
                <a:ea typeface="+mj-ea"/>
              </a:rPr>
              <a:t>方式</a:t>
            </a:r>
            <a:r>
              <a:rPr lang="zh-TW" altLang="en-US" sz="4800" dirty="0" smtClean="0">
                <a:latin typeface="新細明體"/>
                <a:ea typeface="新細明體"/>
              </a:rPr>
              <a:t>。</a:t>
            </a:r>
            <a:endParaRPr lang="en-US" altLang="zh-TW" sz="4800" dirty="0" smtClean="0">
              <a:latin typeface="新細明體"/>
              <a:ea typeface="新細明體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sz="48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488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99592" y="620688"/>
            <a:ext cx="8064896" cy="5544616"/>
          </a:xfrm>
        </p:spPr>
        <p:txBody>
          <a:bodyPr vert="horz"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4800" dirty="0" smtClean="0">
                <a:latin typeface="+mj-ea"/>
                <a:ea typeface="+mj-ea"/>
              </a:rPr>
              <a:t>★把堂區認為優先解決的議題</a:t>
            </a:r>
            <a:endParaRPr lang="en-US" altLang="zh-TW" sz="4800" dirty="0" smtClean="0"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4800" dirty="0">
                <a:latin typeface="+mj-ea"/>
                <a:ea typeface="+mj-ea"/>
              </a:rPr>
              <a:t> </a:t>
            </a:r>
            <a:r>
              <a:rPr lang="zh-TW" altLang="en-US" sz="4800" dirty="0" smtClean="0">
                <a:latin typeface="+mj-ea"/>
                <a:ea typeface="+mj-ea"/>
              </a:rPr>
              <a:t>  </a:t>
            </a:r>
            <a:r>
              <a:rPr lang="zh-TW" altLang="en-US" sz="4800" dirty="0" smtClean="0">
                <a:latin typeface="+mj-ea"/>
                <a:ea typeface="+mj-ea"/>
              </a:rPr>
              <a:t>勾選後回報給教區，即使堂</a:t>
            </a:r>
            <a:endParaRPr lang="en-US" altLang="zh-TW" sz="4800" dirty="0" smtClean="0"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4800" dirty="0">
                <a:latin typeface="+mj-ea"/>
                <a:ea typeface="+mj-ea"/>
              </a:rPr>
              <a:t> </a:t>
            </a:r>
            <a:r>
              <a:rPr lang="zh-TW" altLang="en-US" sz="4800" dirty="0" smtClean="0">
                <a:latin typeface="+mj-ea"/>
                <a:ea typeface="+mj-ea"/>
              </a:rPr>
              <a:t>  </a:t>
            </a:r>
            <a:r>
              <a:rPr lang="zh-TW" altLang="en-US" sz="4800" dirty="0" smtClean="0">
                <a:latin typeface="+mj-ea"/>
                <a:ea typeface="+mj-ea"/>
              </a:rPr>
              <a:t>區不會很快實施。</a:t>
            </a:r>
            <a:endParaRPr lang="en-US" altLang="zh-TW" sz="4800" dirty="0" smtClean="0"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4800" dirty="0" smtClean="0">
                <a:latin typeface="+mj-ea"/>
                <a:ea typeface="+mj-ea"/>
              </a:rPr>
              <a:t>★</a:t>
            </a:r>
            <a:r>
              <a:rPr lang="zh-TW" altLang="en-US" sz="4800" dirty="0" smtClean="0">
                <a:latin typeface="+mj-ea"/>
                <a:ea typeface="+mj-ea"/>
              </a:rPr>
              <a:t>堂區要把做的優先議題，解決</a:t>
            </a:r>
            <a:endParaRPr lang="en-US" altLang="zh-TW" sz="4800" dirty="0" smtClean="0"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4800" dirty="0">
                <a:latin typeface="+mj-ea"/>
                <a:ea typeface="+mj-ea"/>
              </a:rPr>
              <a:t> </a:t>
            </a:r>
            <a:r>
              <a:rPr lang="zh-TW" altLang="en-US" sz="4800" dirty="0" smtClean="0">
                <a:latin typeface="+mj-ea"/>
                <a:ea typeface="+mj-ea"/>
              </a:rPr>
              <a:t>  </a:t>
            </a:r>
            <a:r>
              <a:rPr lang="zh-TW" altLang="en-US" sz="4800" dirty="0" smtClean="0">
                <a:latin typeface="+mj-ea"/>
                <a:ea typeface="+mj-ea"/>
              </a:rPr>
              <a:t>方法、具體作法回報給教區。</a:t>
            </a:r>
            <a:endParaRPr lang="en-US" altLang="zh-TW" sz="4800" dirty="0" smtClean="0"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sz="48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66623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87624" y="926722"/>
            <a:ext cx="7848872" cy="5004556"/>
          </a:xfrm>
        </p:spPr>
        <p:txBody>
          <a:bodyPr vert="horz"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提出議題後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議題不用太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多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en-US" altLang="zh-TW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題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4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堂區認為什麼是要優先解決的問題</a:t>
            </a:r>
            <a:r>
              <a:rPr lang="en-US" altLang="zh-TW" sz="4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(</a:t>
            </a:r>
            <a:r>
              <a:rPr lang="zh-TW" altLang="en-US" sz="4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第一優先</a:t>
            </a:r>
            <a:r>
              <a:rPr lang="en-US" altLang="zh-TW" sz="4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､</a:t>
            </a:r>
            <a:r>
              <a:rPr lang="zh-TW" altLang="en-US" sz="4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第二優先</a:t>
            </a:r>
            <a:r>
              <a:rPr lang="en-US" altLang="zh-TW" sz="4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…)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4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實施的</a:t>
            </a:r>
            <a:r>
              <a:rPr lang="zh-TW" altLang="en-US" sz="4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日期</a:t>
            </a:r>
            <a:endParaRPr lang="en-US" altLang="zh-TW" sz="4800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4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委員會或實施的人員</a:t>
            </a:r>
            <a:endParaRPr lang="en-US" altLang="zh-TW" sz="4800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4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可能會用到經費的</a:t>
            </a:r>
            <a:r>
              <a:rPr lang="zh-TW" altLang="en-US" sz="4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方式</a:t>
            </a:r>
            <a:endParaRPr lang="en-US" altLang="zh-TW" sz="4800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518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87624" y="1628800"/>
            <a:ext cx="7704856" cy="3600400"/>
          </a:xfrm>
        </p:spPr>
        <p:txBody>
          <a:bodyPr vert="horz">
            <a:normAutofit/>
          </a:bodyPr>
          <a:lstStyle/>
          <a:p>
            <a:pPr marL="82296" indent="0">
              <a:lnSpc>
                <a:spcPct val="150000"/>
              </a:lnSpc>
              <a:buNone/>
            </a:pPr>
            <a:r>
              <a:rPr lang="zh-TW" altLang="en-US" sz="4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堂區把要執行的優先議題和解決方案</a:t>
            </a:r>
            <a:r>
              <a:rPr lang="en-US" altLang="zh-TW" sz="4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､</a:t>
            </a:r>
            <a:r>
              <a:rPr lang="zh-TW" altLang="en-US" sz="4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具體作法於</a:t>
            </a:r>
            <a:r>
              <a:rPr lang="en-US" altLang="zh-TW" sz="4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2</a:t>
            </a:r>
            <a:r>
              <a:rPr lang="zh-TW" altLang="en-US" sz="4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月中旬</a:t>
            </a:r>
            <a:r>
              <a:rPr lang="zh-TW" altLang="en-US" sz="4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前回報</a:t>
            </a:r>
            <a:r>
              <a:rPr lang="zh-TW" altLang="en-US" sz="4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給教區</a:t>
            </a:r>
            <a:endParaRPr lang="en-US" altLang="zh-TW" sz="4800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506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3768" y="2982708"/>
            <a:ext cx="6254044" cy="892585"/>
          </a:xfrm>
        </p:spPr>
        <p:txBody>
          <a:bodyPr>
            <a:noAutofit/>
          </a:bodyPr>
          <a:lstStyle/>
          <a:p>
            <a:pPr lvl="0"/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堂區討論之操作方式</a:t>
            </a:r>
            <a:endParaRPr lang="zh-TW" altLang="zh-TW" sz="4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382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43608" y="548680"/>
            <a:ext cx="7704856" cy="5760640"/>
          </a:xfrm>
        </p:spPr>
        <p:txBody>
          <a:bodyPr vert="horz"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心靈和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具體的籌備</a:t>
            </a:r>
            <a:r>
              <a:rPr lang="zh-TW" altLang="en-US" sz="4800" dirty="0" smtClean="0">
                <a:latin typeface="新細明體"/>
                <a:ea typeface="新細明體"/>
              </a:rPr>
              <a:t>：</a:t>
            </a:r>
            <a:endParaRPr lang="en-US" altLang="zh-TW" sz="4800" dirty="0" smtClean="0">
              <a:latin typeface="新細明體"/>
              <a:ea typeface="新細明體"/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4800" dirty="0">
                <a:latin typeface="新細明體"/>
                <a:ea typeface="新細明體"/>
              </a:rPr>
              <a:t>為福傳大會舉行一台彌撒或朝拜聖體</a:t>
            </a:r>
            <a:endParaRPr lang="en-US" altLang="zh-TW" sz="4800" dirty="0" smtClean="0">
              <a:latin typeface="新細明體"/>
              <a:ea typeface="新細明體"/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4800" dirty="0" smtClean="0">
                <a:latin typeface="新細明體"/>
                <a:ea typeface="新細明體"/>
              </a:rPr>
              <a:t>每個主日彌撒時供念福傳大會祈禱文</a:t>
            </a:r>
            <a:endParaRPr lang="en-US" altLang="zh-TW" sz="4800" dirty="0" smtClean="0">
              <a:latin typeface="新細明體"/>
              <a:ea typeface="新細明體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sz="4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7831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439653" y="476672"/>
            <a:ext cx="7668851" cy="5904656"/>
          </a:xfrm>
        </p:spPr>
        <p:txBody>
          <a:bodyPr vert="horz"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議題討論方向</a:t>
            </a:r>
            <a:r>
              <a:rPr lang="zh-TW" altLang="en-US" sz="4400" dirty="0" smtClean="0">
                <a:latin typeface="新細明體"/>
                <a:ea typeface="新細明體"/>
              </a:rPr>
              <a:t>：</a:t>
            </a:r>
            <a:endParaRPr lang="en-US" altLang="zh-TW" sz="4400" dirty="0" smtClean="0">
              <a:latin typeface="新細明體"/>
              <a:ea typeface="新細明體"/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4400" dirty="0">
                <a:latin typeface="新細明體"/>
                <a:ea typeface="新細明體"/>
              </a:rPr>
              <a:t>挑戰自己較弱的</a:t>
            </a:r>
            <a:r>
              <a:rPr lang="zh-TW" altLang="en-US" sz="4400" dirty="0" smtClean="0">
                <a:latin typeface="新細明體"/>
                <a:ea typeface="新細明體"/>
              </a:rPr>
              <a:t>地方</a:t>
            </a:r>
            <a:endParaRPr lang="en-US" altLang="zh-TW" sz="4400" dirty="0" smtClean="0">
              <a:latin typeface="新細明體"/>
              <a:ea typeface="新細明體"/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4400" dirty="0">
                <a:latin typeface="新細明體"/>
                <a:ea typeface="新細明體"/>
              </a:rPr>
              <a:t>培養和吸引青年的</a:t>
            </a:r>
            <a:r>
              <a:rPr lang="zh-TW" altLang="en-US" sz="4400" dirty="0" smtClean="0">
                <a:latin typeface="新細明體"/>
                <a:ea typeface="新細明體"/>
              </a:rPr>
              <a:t>能力</a:t>
            </a:r>
            <a:endParaRPr lang="en-US" altLang="zh-TW" sz="4400" dirty="0" smtClean="0">
              <a:latin typeface="新細明體"/>
              <a:ea typeface="新細明體"/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4400" dirty="0">
                <a:latin typeface="新細明體"/>
                <a:ea typeface="新細明體"/>
              </a:rPr>
              <a:t>向非教友傳教的</a:t>
            </a:r>
            <a:r>
              <a:rPr lang="zh-TW" altLang="en-US" sz="4400" dirty="0" smtClean="0">
                <a:latin typeface="新細明體"/>
                <a:ea typeface="新細明體"/>
              </a:rPr>
              <a:t>能力</a:t>
            </a:r>
            <a:endParaRPr lang="en-US" altLang="zh-TW" sz="4400" dirty="0" smtClean="0">
              <a:latin typeface="新細明體"/>
              <a:ea typeface="新細明體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zh-TW" sz="4400" dirty="0" smtClean="0">
                <a:solidFill>
                  <a:srgbClr val="FF0000"/>
                </a:solidFill>
                <a:latin typeface="新細明體"/>
                <a:ea typeface="新細明體"/>
              </a:rPr>
              <a:t>★</a:t>
            </a:r>
            <a:r>
              <a:rPr lang="zh-TW" altLang="en-US" sz="4400" dirty="0">
                <a:solidFill>
                  <a:srgbClr val="FF0000"/>
                </a:solidFill>
                <a:latin typeface="新細明體"/>
                <a:ea typeface="新細明體"/>
              </a:rPr>
              <a:t>堂區必須</a:t>
            </a:r>
            <a:r>
              <a:rPr lang="zh-TW" altLang="en-US" sz="4400" dirty="0" smtClean="0">
                <a:solidFill>
                  <a:srgbClr val="FF0000"/>
                </a:solidFill>
                <a:latin typeface="新細明體"/>
                <a:ea typeface="新細明體"/>
              </a:rPr>
              <a:t>選擇適合其情況的主題和適當的人來討論。</a:t>
            </a:r>
            <a:endParaRPr lang="en-US" altLang="zh-TW" sz="4400" dirty="0" smtClean="0">
              <a:solidFill>
                <a:srgbClr val="FF0000"/>
              </a:solidFill>
              <a:latin typeface="新細明體"/>
              <a:ea typeface="新細明體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sz="4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292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55776" y="2132856"/>
            <a:ext cx="6254044" cy="259228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TW" sz="5400" dirty="0" smtClean="0">
                <a:latin typeface="+mn-ea"/>
                <a:ea typeface="+mn-ea"/>
              </a:rPr>
              <a:t>2020</a:t>
            </a:r>
            <a:r>
              <a:rPr lang="zh-TW" altLang="en-US" sz="5400" dirty="0" smtClean="0">
                <a:latin typeface="+mn-ea"/>
                <a:ea typeface="+mn-ea"/>
              </a:rPr>
              <a:t>全國福</a:t>
            </a:r>
            <a:r>
              <a:rPr lang="zh-TW" altLang="en-US" sz="5400" dirty="0">
                <a:latin typeface="+mn-ea"/>
                <a:ea typeface="+mn-ea"/>
              </a:rPr>
              <a:t>傳</a:t>
            </a:r>
            <a:r>
              <a:rPr lang="zh-TW" altLang="en-US" sz="5400" dirty="0" smtClean="0">
                <a:latin typeface="+mn-ea"/>
                <a:ea typeface="+mn-ea"/>
              </a:rPr>
              <a:t>大會</a:t>
            </a:r>
            <a:r>
              <a:rPr lang="en-US" altLang="zh-TW" sz="5400" dirty="0" smtClean="0">
                <a:latin typeface="+mn-ea"/>
                <a:ea typeface="+mn-ea"/>
              </a:rPr>
              <a:t/>
            </a:r>
            <a:br>
              <a:rPr lang="en-US" altLang="zh-TW" sz="5400" dirty="0" smtClean="0">
                <a:latin typeface="+mn-ea"/>
                <a:ea typeface="+mn-ea"/>
              </a:rPr>
            </a:br>
            <a:r>
              <a:rPr lang="zh-TW" altLang="en-US" sz="5400" dirty="0" smtClean="0">
                <a:latin typeface="+mn-ea"/>
                <a:ea typeface="+mn-ea"/>
              </a:rPr>
              <a:t>計畫說明</a:t>
            </a:r>
            <a:endParaRPr lang="zh-TW" altLang="en-US" sz="54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4791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87624" y="2312876"/>
            <a:ext cx="9036496" cy="2232248"/>
          </a:xfrm>
        </p:spPr>
        <p:txBody>
          <a:bodyPr vert="horz"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4400" dirty="0">
                <a:latin typeface="+mn-ea"/>
              </a:rPr>
              <a:t>各堂區安排時間討論堂區</a:t>
            </a:r>
            <a:r>
              <a:rPr lang="zh-TW" altLang="en-US" sz="4400" dirty="0" smtClean="0">
                <a:latin typeface="+mn-ea"/>
              </a:rPr>
              <a:t>議題</a:t>
            </a:r>
            <a:endParaRPr lang="en-US" altLang="zh-TW" sz="4400" dirty="0" smtClean="0">
              <a:latin typeface="+mn-ea"/>
            </a:endParaRPr>
          </a:p>
          <a:p>
            <a:pPr marL="82296" indent="0">
              <a:lnSpc>
                <a:spcPct val="150000"/>
              </a:lnSpc>
              <a:buNone/>
            </a:pPr>
            <a:r>
              <a:rPr lang="zh-TW" altLang="en-US" sz="4400" dirty="0" smtClean="0">
                <a:latin typeface="+mn-ea"/>
              </a:rPr>
              <a:t> ，操作方式參考：</a:t>
            </a:r>
            <a:endParaRPr lang="en-US" altLang="zh-TW" sz="4400" dirty="0" smtClean="0"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sz="4400" dirty="0" smtClean="0">
              <a:solidFill>
                <a:srgbClr val="FF0000"/>
              </a:solidFill>
              <a:latin typeface="新細明體"/>
              <a:ea typeface="新細明體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sz="4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311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43608" y="260648"/>
            <a:ext cx="7776864" cy="5688632"/>
          </a:xfrm>
        </p:spPr>
        <p:txBody>
          <a:bodyPr vert="horz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4400" dirty="0">
                <a:latin typeface="新細明體"/>
                <a:ea typeface="新細明體"/>
              </a:rPr>
              <a:t>模式</a:t>
            </a:r>
            <a:r>
              <a:rPr lang="zh-TW" altLang="en-US" sz="4400" dirty="0" smtClean="0">
                <a:latin typeface="新細明體"/>
                <a:ea typeface="新細明體"/>
              </a:rPr>
              <a:t>一：</a:t>
            </a:r>
            <a:r>
              <a:rPr lang="en-US" altLang="zh-TW" sz="4400" dirty="0" smtClean="0">
                <a:latin typeface="新細明體"/>
                <a:ea typeface="新細明體"/>
              </a:rPr>
              <a:t>1</a:t>
            </a:r>
            <a:r>
              <a:rPr lang="zh-TW" altLang="en-US" sz="4400" dirty="0">
                <a:latin typeface="新細明體"/>
                <a:ea typeface="新細明體"/>
              </a:rPr>
              <a:t>月開會</a:t>
            </a:r>
            <a:r>
              <a:rPr lang="en-US" altLang="zh-TW" sz="4400" dirty="0">
                <a:latin typeface="新細明體"/>
                <a:ea typeface="新細明體"/>
              </a:rPr>
              <a:t>2</a:t>
            </a:r>
            <a:r>
              <a:rPr lang="zh-TW" altLang="en-US" sz="4400" dirty="0" smtClean="0">
                <a:latin typeface="新細明體"/>
                <a:ea typeface="新細明體"/>
              </a:rPr>
              <a:t>次</a:t>
            </a:r>
            <a:endParaRPr lang="en-US" altLang="zh-TW" sz="4400" dirty="0" smtClean="0">
              <a:solidFill>
                <a:srgbClr val="FF0000"/>
              </a:solidFill>
              <a:latin typeface="新細明體"/>
              <a:ea typeface="新細明體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sz="4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1774120059"/>
              </p:ext>
            </p:extLst>
          </p:nvPr>
        </p:nvGraphicFramePr>
        <p:xfrm>
          <a:off x="107504" y="1196752"/>
          <a:ext cx="8856984" cy="5661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789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87624" y="476672"/>
            <a:ext cx="7776864" cy="3456384"/>
          </a:xfrm>
        </p:spPr>
        <p:txBody>
          <a:bodyPr vert="horz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5400" b="1" dirty="0" smtClean="0">
                <a:latin typeface="新細明體"/>
                <a:ea typeface="新細明體"/>
              </a:rPr>
              <a:t>模式</a:t>
            </a:r>
            <a:r>
              <a:rPr lang="zh-TW" altLang="en-US" sz="5400" b="1" dirty="0">
                <a:latin typeface="新細明體"/>
                <a:ea typeface="新細明體"/>
              </a:rPr>
              <a:t>二</a:t>
            </a:r>
            <a:r>
              <a:rPr lang="zh-TW" altLang="en-US" sz="5400" b="1" dirty="0" smtClean="0">
                <a:latin typeface="新細明體"/>
                <a:ea typeface="新細明體"/>
              </a:rPr>
              <a:t>：</a:t>
            </a:r>
            <a:endParaRPr lang="en-US" altLang="zh-TW" sz="5400" b="1" dirty="0" smtClean="0">
              <a:latin typeface="新細明體"/>
              <a:ea typeface="新細明體"/>
            </a:endParaRPr>
          </a:p>
          <a:p>
            <a:pPr>
              <a:lnSpc>
                <a:spcPct val="150000"/>
              </a:lnSpc>
            </a:pPr>
            <a:r>
              <a:rPr lang="en-US" altLang="zh-TW" sz="5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</a:t>
            </a:r>
            <a:r>
              <a:rPr lang="zh-TW" altLang="en-US" sz="5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月份主日彌撒後開會</a:t>
            </a:r>
            <a:r>
              <a:rPr lang="en-US" altLang="zh-TW" sz="5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4</a:t>
            </a:r>
            <a:r>
              <a:rPr lang="zh-TW" altLang="en-US" sz="5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次</a:t>
            </a:r>
            <a:endParaRPr lang="en-US" altLang="zh-TW" sz="5400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5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每次討論</a:t>
            </a:r>
            <a:r>
              <a:rPr lang="en-US" altLang="zh-TW" sz="5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3</a:t>
            </a:r>
            <a:r>
              <a:rPr lang="zh-TW" altLang="en-US" sz="5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至</a:t>
            </a:r>
            <a:r>
              <a:rPr lang="en-US" altLang="zh-TW" sz="5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4</a:t>
            </a:r>
            <a:r>
              <a:rPr lang="zh-TW" altLang="en-US" sz="5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個議題</a:t>
            </a:r>
            <a:endParaRPr lang="en-US" altLang="zh-TW" sz="5400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>
              <a:lnSpc>
                <a:spcPct val="150000"/>
              </a:lnSpc>
            </a:pPr>
            <a:endParaRPr lang="en-US" altLang="zh-TW" sz="5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sz="5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5069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87624" y="548680"/>
            <a:ext cx="7704856" cy="5760640"/>
          </a:xfrm>
        </p:spPr>
        <p:txBody>
          <a:bodyPr vert="horz"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參與成員</a:t>
            </a:r>
            <a:r>
              <a:rPr lang="zh-TW" altLang="en-US" sz="4800" dirty="0" smtClean="0">
                <a:latin typeface="新細明體"/>
                <a:ea typeface="新細明體"/>
              </a:rPr>
              <a:t>：</a:t>
            </a:r>
            <a:endParaRPr lang="en-US" altLang="zh-TW" sz="4800" dirty="0" smtClean="0">
              <a:latin typeface="新細明體"/>
              <a:ea typeface="新細明體"/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4800" dirty="0" smtClean="0">
                <a:latin typeface="新細明體"/>
                <a:ea typeface="新細明體"/>
              </a:rPr>
              <a:t>傳協會邀請其他教友一起討論，不要只有傳協會成員。</a:t>
            </a:r>
            <a:endParaRPr lang="en-US" altLang="zh-TW" sz="4800" dirty="0" smtClean="0">
              <a:latin typeface="新細明體"/>
              <a:ea typeface="新細明體"/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4800" dirty="0">
                <a:latin typeface="新細明體"/>
                <a:ea typeface="新細明體"/>
              </a:rPr>
              <a:t>討論青年問題時傳協會應邀請青年</a:t>
            </a:r>
            <a:r>
              <a:rPr lang="zh-TW" altLang="en-US" sz="4800" dirty="0" smtClean="0">
                <a:latin typeface="新細明體"/>
                <a:ea typeface="新細明體"/>
              </a:rPr>
              <a:t>參加。</a:t>
            </a:r>
            <a:endParaRPr lang="en-US" altLang="zh-TW" sz="4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0103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19573" y="1196752"/>
            <a:ext cx="8316923" cy="4464496"/>
          </a:xfrm>
        </p:spPr>
        <p:txBody>
          <a:bodyPr vert="horz">
            <a:noAutofit/>
          </a:bodyPr>
          <a:lstStyle/>
          <a:p>
            <a:r>
              <a:rPr lang="zh-TW" altLang="en-US" sz="4800" dirty="0" smtClean="0"/>
              <a:t>依據</a:t>
            </a:r>
            <a:r>
              <a:rPr lang="en-US" altLang="zh-TW" sz="4800" dirty="0" smtClean="0"/>
              <a:t>2019</a:t>
            </a:r>
            <a:r>
              <a:rPr lang="zh-TW" altLang="en-US" sz="4800" dirty="0" smtClean="0"/>
              <a:t>年主教團春季會議決議辦理</a:t>
            </a:r>
            <a:r>
              <a:rPr lang="zh-TW" altLang="en-US" sz="4800" dirty="0" smtClean="0">
                <a:latin typeface="新細明體"/>
                <a:ea typeface="新細明體"/>
              </a:rPr>
              <a:t>。</a:t>
            </a:r>
            <a:endParaRPr lang="en-US" altLang="zh-TW" sz="4800" dirty="0" smtClean="0"/>
          </a:p>
          <a:p>
            <a:pPr>
              <a:spcBef>
                <a:spcPts val="3600"/>
              </a:spcBef>
            </a:pPr>
            <a:r>
              <a:rPr lang="zh-TW" altLang="en-US" sz="4800" dirty="0" smtClean="0"/>
              <a:t>目的</a:t>
            </a:r>
            <a:r>
              <a:rPr lang="zh-TW" altLang="en-US" sz="4800" dirty="0" smtClean="0">
                <a:latin typeface="新細明體"/>
                <a:ea typeface="新細明體"/>
              </a:rPr>
              <a:t>：</a:t>
            </a:r>
            <a:endParaRPr lang="en-US" altLang="zh-TW" sz="4800" dirty="0" smtClean="0">
              <a:latin typeface="新細明體"/>
              <a:ea typeface="新細明體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800" dirty="0" smtClean="0">
                <a:latin typeface="新細明體"/>
                <a:ea typeface="新細明體"/>
              </a:rPr>
              <a:t>使</a:t>
            </a:r>
            <a:r>
              <a:rPr lang="zh-TW" altLang="en-US" sz="4800" dirty="0">
                <a:latin typeface="新細明體"/>
                <a:ea typeface="新細明體"/>
              </a:rPr>
              <a:t>我們的堂區更具有</a:t>
            </a:r>
            <a:r>
              <a:rPr lang="zh-TW" altLang="en-US" sz="4800" dirty="0" smtClean="0">
                <a:latin typeface="新細明體"/>
                <a:ea typeface="新細明體"/>
              </a:rPr>
              <a:t>活力</a:t>
            </a:r>
            <a:endParaRPr lang="en-US" altLang="zh-TW" sz="4800" dirty="0" smtClean="0">
              <a:latin typeface="新細明體"/>
              <a:ea typeface="新細明體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800" dirty="0" smtClean="0">
                <a:latin typeface="新細明體"/>
                <a:ea typeface="新細明體"/>
              </a:rPr>
              <a:t>使</a:t>
            </a:r>
            <a:r>
              <a:rPr lang="zh-TW" altLang="en-US" sz="4800" dirty="0">
                <a:latin typeface="新細明體"/>
                <a:ea typeface="新細明體"/>
              </a:rPr>
              <a:t>我們的堂區能推動</a:t>
            </a:r>
            <a:r>
              <a:rPr lang="zh-TW" altLang="en-US" sz="4800" dirty="0" smtClean="0">
                <a:latin typeface="新細明體"/>
                <a:ea typeface="新細明體"/>
              </a:rPr>
              <a:t>福傳</a:t>
            </a:r>
            <a:endParaRPr lang="zh-TW" altLang="en-US" sz="4800" dirty="0">
              <a:latin typeface="新細明體"/>
              <a:ea typeface="新細明體"/>
            </a:endParaRPr>
          </a:p>
          <a:p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6513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403649" y="692696"/>
            <a:ext cx="7704855" cy="3096344"/>
          </a:xfrm>
        </p:spPr>
        <p:txBody>
          <a:bodyPr vert="horz">
            <a:noAutofit/>
          </a:bodyPr>
          <a:lstStyle/>
          <a:p>
            <a:r>
              <a:rPr lang="zh-TW" altLang="en-US" sz="5400" dirty="0" smtClean="0">
                <a:latin typeface="+mn-ea"/>
              </a:rPr>
              <a:t>舉辦日期</a:t>
            </a:r>
            <a:r>
              <a:rPr lang="zh-TW" altLang="en-US" sz="5400" dirty="0" smtClean="0">
                <a:latin typeface="新細明體"/>
                <a:ea typeface="新細明體"/>
              </a:rPr>
              <a:t>：</a:t>
            </a:r>
            <a:endParaRPr lang="en-US" altLang="zh-TW" sz="5400" dirty="0" smtClean="0">
              <a:latin typeface="新細明體"/>
              <a:ea typeface="新細明體"/>
            </a:endParaRPr>
          </a:p>
          <a:p>
            <a:pPr marL="82296" indent="0">
              <a:buNone/>
            </a:pPr>
            <a:r>
              <a:rPr lang="zh-TW" altLang="en-US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2020</a:t>
            </a:r>
            <a:r>
              <a:rPr lang="zh-TW" altLang="en-US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／</a:t>
            </a:r>
            <a:r>
              <a:rPr lang="en-US" altLang="zh-TW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下午</a:t>
            </a:r>
            <a:r>
              <a:rPr lang="en-US" altLang="zh-TW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en-US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endParaRPr lang="en-US" altLang="zh-TW" sz="5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2296" indent="0">
              <a:buNone/>
            </a:pPr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r>
              <a:rPr lang="en-US" altLang="zh-TW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／</a:t>
            </a:r>
            <a:r>
              <a:rPr lang="en-US" altLang="zh-TW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下午</a:t>
            </a:r>
            <a:r>
              <a:rPr lang="en-US" altLang="zh-TW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13</a:t>
            </a:r>
            <a:r>
              <a:rPr lang="zh-TW" altLang="en-US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時。</a:t>
            </a:r>
            <a:endParaRPr lang="en-US" altLang="zh-TW" sz="5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2296" indent="0">
              <a:buNone/>
            </a:pPr>
            <a:endParaRPr lang="en-US" altLang="zh-TW" sz="5400" dirty="0" smtClean="0">
              <a:latin typeface="+mn-ea"/>
            </a:endParaRPr>
          </a:p>
          <a:p>
            <a:pPr>
              <a:spcBef>
                <a:spcPts val="3600"/>
              </a:spcBef>
            </a:pPr>
            <a:r>
              <a:rPr lang="zh-TW" altLang="en-US" sz="5400" dirty="0" smtClean="0">
                <a:latin typeface="+mn-ea"/>
              </a:rPr>
              <a:t>舉辦地點：輔仁大學</a:t>
            </a:r>
            <a:endParaRPr lang="en-US" altLang="zh-TW" sz="5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3597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79613" y="1124744"/>
            <a:ext cx="8028891" cy="4176464"/>
          </a:xfrm>
        </p:spPr>
        <p:txBody>
          <a:bodyPr vert="horz">
            <a:noAutofit/>
          </a:bodyPr>
          <a:lstStyle/>
          <a:p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參與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福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傳大會之代表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4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教區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主教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輔大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校牧、校長、輔大使命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副校長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教區福傳大會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籌備</a:t>
            </a:r>
            <a:endParaRPr lang="en-US" altLang="zh-TW" sz="4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委員會</a:t>
            </a:r>
            <a:endParaRPr lang="en-US" altLang="zh-TW" sz="4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0350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980722"/>
              </p:ext>
            </p:extLst>
          </p:nvPr>
        </p:nvGraphicFramePr>
        <p:xfrm>
          <a:off x="577912" y="1942548"/>
          <a:ext cx="8424936" cy="3417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3117"/>
                <a:gridCol w="1053117"/>
                <a:gridCol w="1053117"/>
                <a:gridCol w="1053117"/>
                <a:gridCol w="1053117"/>
                <a:gridCol w="1053117"/>
                <a:gridCol w="1053117"/>
                <a:gridCol w="1053117"/>
              </a:tblGrid>
              <a:tr h="2133436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教區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2017</a:t>
                      </a:r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年登記</a:t>
                      </a:r>
                      <a:endParaRPr lang="en-US" altLang="zh-TW" dirty="0" smtClean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教友數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百分比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堂區數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神父</a:t>
                      </a:r>
                      <a:endParaRPr lang="en-US" altLang="zh-TW" dirty="0" smtClean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代表</a:t>
                      </a:r>
                      <a:endParaRPr lang="en-US" altLang="zh-TW" dirty="0" smtClean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神父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／6</a:t>
                      </a:r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堂區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教友</a:t>
                      </a:r>
                      <a:endParaRPr lang="en-US" altLang="zh-TW" dirty="0" smtClean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代表</a:t>
                      </a:r>
                      <a:endParaRPr lang="en-US" altLang="zh-TW" dirty="0" smtClean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人／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6000</a:t>
                      </a:r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教友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修女</a:t>
                      </a:r>
                      <a:endParaRPr lang="en-US" altLang="zh-TW" dirty="0" smtClean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代表</a:t>
                      </a:r>
                      <a:endParaRPr lang="en-US" altLang="zh-TW" dirty="0" smtClean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1</a:t>
                      </a:r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修女／</a:t>
                      </a:r>
                      <a:r>
                        <a:rPr lang="en-US" altLang="zh-TW" dirty="0" smtClean="0">
                          <a:latin typeface="+mj-ea"/>
                          <a:ea typeface="+mj-ea"/>
                        </a:rPr>
                        <a:t>7000</a:t>
                      </a:r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教友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+mj-ea"/>
                          <a:ea typeface="+mj-ea"/>
                        </a:rPr>
                        <a:t>總計</a:t>
                      </a:r>
                      <a:endParaRPr lang="zh-TW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1283915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花蓮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56567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25</a:t>
                      </a:r>
                      <a:r>
                        <a:rPr lang="en-US" altLang="zh-TW" dirty="0" smtClean="0">
                          <a:latin typeface="標楷體"/>
                          <a:ea typeface="標楷體"/>
                        </a:rPr>
                        <a:t>﹪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1009910" y="188640"/>
            <a:ext cx="79545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dirty="0" smtClean="0"/>
              <a:t>4.</a:t>
            </a:r>
            <a:r>
              <a:rPr lang="zh-TW" altLang="en-US" sz="3600" dirty="0" smtClean="0"/>
              <a:t>各教區依堂區數及教友人數百分比，</a:t>
            </a:r>
            <a:endParaRPr lang="en-US" altLang="zh-TW" sz="3600" dirty="0" smtClean="0"/>
          </a:p>
          <a:p>
            <a:r>
              <a:rPr lang="en-US" altLang="zh-TW" sz="3600" dirty="0"/>
              <a:t> </a:t>
            </a:r>
            <a:r>
              <a:rPr lang="en-US" altLang="zh-TW" sz="3600" dirty="0" smtClean="0"/>
              <a:t>  </a:t>
            </a:r>
            <a:r>
              <a:rPr lang="zh-TW" altLang="en-US" sz="3600" dirty="0" smtClean="0"/>
              <a:t>派神父</a:t>
            </a:r>
            <a:r>
              <a:rPr lang="zh-TW" altLang="en-US" sz="3600" dirty="0">
                <a:latin typeface="新細明體"/>
                <a:ea typeface="新細明體"/>
              </a:rPr>
              <a:t>、</a:t>
            </a:r>
            <a:r>
              <a:rPr lang="zh-TW" altLang="en-US" sz="3600" dirty="0" smtClean="0"/>
              <a:t>教友、修女參與。</a:t>
            </a:r>
            <a:endParaRPr lang="zh-TW" altLang="en-US" sz="36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1187624" y="5646439"/>
            <a:ext cx="6946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標楷體"/>
                <a:ea typeface="標楷體"/>
                <a:sym typeface="Wingdings 2"/>
              </a:rPr>
              <a:t>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56567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除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224132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全台教友數＊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＝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25%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7925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87624" y="620688"/>
            <a:ext cx="7704855" cy="5616624"/>
          </a:xfrm>
        </p:spPr>
        <p:txBody>
          <a:bodyPr vert="horz">
            <a:normAutofit lnSpcReduction="10000"/>
          </a:bodyPr>
          <a:lstStyle/>
          <a:p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堂區配合事項</a:t>
            </a:r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4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堂區就福傳大會籌備會提供之議題及堂</a:t>
            </a:r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區自行提出之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建議來討論</a:t>
            </a:r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，將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討論結果呈送福傳大會籌備委員會</a:t>
            </a:r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，並在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福傳大會中做分享</a:t>
            </a:r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2550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43608" y="620688"/>
            <a:ext cx="7704855" cy="5616624"/>
          </a:xfrm>
        </p:spPr>
        <p:txBody>
          <a:bodyPr vert="horz">
            <a:normAutofit lnSpcReduction="10000"/>
          </a:bodyPr>
          <a:lstStyle/>
          <a:p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會議結果</a:t>
            </a:r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4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福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傳大會籌備</a:t>
            </a:r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委員會將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會議結果編寫一份福傳大會</a:t>
            </a:r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報告，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並在</a:t>
            </a:r>
            <a:r>
              <a:rPr lang="en-US" altLang="zh-TW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2020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年主教團秋季會議中分享，後續主教團將會</a:t>
            </a:r>
            <a:r>
              <a:rPr lang="zh-TW" altLang="en-US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寫一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份牧函，總結台灣教會牧靈的方向。</a:t>
            </a:r>
          </a:p>
          <a:p>
            <a:pPr marL="0" indent="0">
              <a:lnSpc>
                <a:spcPct val="150000"/>
              </a:lnSpc>
              <a:buNone/>
            </a:pPr>
            <a:endParaRPr lang="zh-TW" altLang="en-US"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0181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98476" y="1772816"/>
            <a:ext cx="6254044" cy="892585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en-US" altLang="zh-TW" sz="6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2020</a:t>
            </a:r>
            <a:r>
              <a:rPr lang="zh-TW" altLang="zh-TW" sz="6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福</a:t>
            </a:r>
            <a:r>
              <a:rPr lang="zh-TW" altLang="zh-TW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傳</a:t>
            </a:r>
            <a:r>
              <a:rPr lang="zh-TW" altLang="zh-TW" sz="6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大會</a:t>
            </a:r>
            <a:r>
              <a:rPr lang="en-US" altLang="zh-TW" sz="6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6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6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議題</a:t>
            </a:r>
            <a:r>
              <a:rPr lang="zh-TW" altLang="en-US" sz="6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討論</a:t>
            </a:r>
            <a:r>
              <a:rPr lang="zh-TW" altLang="zh-TW" sz="6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解說</a:t>
            </a:r>
            <a:endParaRPr lang="zh-TW" altLang="zh-TW" sz="6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243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266</TotalTime>
  <Words>702</Words>
  <Application>Microsoft Office PowerPoint</Application>
  <PresentationFormat>如螢幕大小 (4:3)</PresentationFormat>
  <Paragraphs>97</Paragraphs>
  <Slides>23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夏至</vt:lpstr>
      <vt:lpstr>2020全國福傳大會</vt:lpstr>
      <vt:lpstr>2020全國福傳大會 計畫說明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2020福傳大會 議題討論解說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堂區討論之操作方式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2020全國福傳大會</dc:title>
  <dc:creator>-</dc:creator>
  <cp:lastModifiedBy>-</cp:lastModifiedBy>
  <cp:revision>25</cp:revision>
  <dcterms:created xsi:type="dcterms:W3CDTF">2019-12-27T07:06:18Z</dcterms:created>
  <dcterms:modified xsi:type="dcterms:W3CDTF">2020-01-07T06:33:44Z</dcterms:modified>
</cp:coreProperties>
</file>